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2" r:id="rId5"/>
    <p:sldId id="259" r:id="rId6"/>
    <p:sldId id="273" r:id="rId7"/>
    <p:sldId id="260" r:id="rId8"/>
    <p:sldId id="274" r:id="rId9"/>
    <p:sldId id="276" r:id="rId10"/>
    <p:sldId id="277" r:id="rId11"/>
    <p:sldId id="275" r:id="rId12"/>
    <p:sldId id="279" r:id="rId13"/>
    <p:sldId id="269" r:id="rId14"/>
    <p:sldId id="267" r:id="rId15"/>
    <p:sldId id="268" r:id="rId16"/>
    <p:sldId id="270" r:id="rId17"/>
    <p:sldId id="265" r:id="rId18"/>
    <p:sldId id="266" r:id="rId19"/>
    <p:sldId id="271" r:id="rId20"/>
    <p:sldId id="280" r:id="rId21"/>
    <p:sldId id="261" r:id="rId22"/>
    <p:sldId id="262" r:id="rId23"/>
    <p:sldId id="263" r:id="rId24"/>
    <p:sldId id="264" r:id="rId25"/>
    <p:sldId id="278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548" autoAdjust="0"/>
  </p:normalViewPr>
  <p:slideViewPr>
    <p:cSldViewPr snapToGrid="0">
      <p:cViewPr varScale="1">
        <p:scale>
          <a:sx n="72" d="100"/>
          <a:sy n="72" d="100"/>
        </p:scale>
        <p:origin x="11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930E6-2610-4CD7-8A23-CE14F7145D2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4D4504-6A24-48FC-9CBA-4EBA963421E1}">
      <dgm:prSet/>
      <dgm:spPr/>
      <dgm:t>
        <a:bodyPr/>
        <a:lstStyle/>
        <a:p>
          <a:r>
            <a:rPr lang="en-GB"/>
            <a:t>The differential gene analysis is conducted using limma .</a:t>
          </a:r>
          <a:endParaRPr lang="en-US"/>
        </a:p>
      </dgm:t>
    </dgm:pt>
    <dgm:pt modelId="{40875204-C9E2-4337-932F-989F1B8CE73A}" type="parTrans" cxnId="{2F38B090-6338-4194-8CA7-F62C5932F2B2}">
      <dgm:prSet/>
      <dgm:spPr/>
      <dgm:t>
        <a:bodyPr/>
        <a:lstStyle/>
        <a:p>
          <a:endParaRPr lang="en-US"/>
        </a:p>
      </dgm:t>
    </dgm:pt>
    <dgm:pt modelId="{2C6133B4-16D0-4CCC-8263-CEB20DB0AA37}" type="sibTrans" cxnId="{2F38B090-6338-4194-8CA7-F62C5932F2B2}">
      <dgm:prSet/>
      <dgm:spPr/>
      <dgm:t>
        <a:bodyPr/>
        <a:lstStyle/>
        <a:p>
          <a:endParaRPr lang="en-US"/>
        </a:p>
      </dgm:t>
    </dgm:pt>
    <dgm:pt modelId="{446DED46-D434-4A82-82E4-AC6DB616293F}">
      <dgm:prSet/>
      <dgm:spPr/>
      <dgm:t>
        <a:bodyPr/>
        <a:lstStyle/>
        <a:p>
          <a:r>
            <a:rPr lang="en-GB"/>
            <a:t>Why limma ?  Rounding the count data before subjecting it to Deseq2 might lead to loss in information hence limma was chosen over Deseq2. </a:t>
          </a:r>
          <a:endParaRPr lang="en-US"/>
        </a:p>
      </dgm:t>
    </dgm:pt>
    <dgm:pt modelId="{4F5CACD4-0C97-438F-B610-928B57786EF4}" type="parTrans" cxnId="{A58A965C-A626-4C51-9A01-730D311BA242}">
      <dgm:prSet/>
      <dgm:spPr/>
      <dgm:t>
        <a:bodyPr/>
        <a:lstStyle/>
        <a:p>
          <a:endParaRPr lang="en-US"/>
        </a:p>
      </dgm:t>
    </dgm:pt>
    <dgm:pt modelId="{E93F63F7-AD68-4363-BDFD-AF8D1420FD1E}" type="sibTrans" cxnId="{A58A965C-A626-4C51-9A01-730D311BA242}">
      <dgm:prSet/>
      <dgm:spPr/>
      <dgm:t>
        <a:bodyPr/>
        <a:lstStyle/>
        <a:p>
          <a:endParaRPr lang="en-US"/>
        </a:p>
      </dgm:t>
    </dgm:pt>
    <dgm:pt modelId="{1A0C9EA5-5C28-4DC4-B72F-BE7B99098A31}">
      <dgm:prSet/>
      <dgm:spPr/>
      <dgm:t>
        <a:bodyPr/>
        <a:lstStyle/>
        <a:p>
          <a:r>
            <a:rPr lang="en-GB"/>
            <a:t>There are 150 samples in total and there are 18,903 genes in the transcriptome profiling data that was provided. </a:t>
          </a:r>
          <a:endParaRPr lang="en-US"/>
        </a:p>
      </dgm:t>
    </dgm:pt>
    <dgm:pt modelId="{C27E4EC9-C5BA-4BBC-B37C-55586FE7B084}" type="parTrans" cxnId="{3503927A-3825-4C76-8587-D416FB9958B9}">
      <dgm:prSet/>
      <dgm:spPr/>
      <dgm:t>
        <a:bodyPr/>
        <a:lstStyle/>
        <a:p>
          <a:endParaRPr lang="en-US"/>
        </a:p>
      </dgm:t>
    </dgm:pt>
    <dgm:pt modelId="{ECE3FBA4-1976-4AB7-9FEC-4096DF6CA572}" type="sibTrans" cxnId="{3503927A-3825-4C76-8587-D416FB9958B9}">
      <dgm:prSet/>
      <dgm:spPr/>
      <dgm:t>
        <a:bodyPr/>
        <a:lstStyle/>
        <a:p>
          <a:endParaRPr lang="en-US"/>
        </a:p>
      </dgm:t>
    </dgm:pt>
    <dgm:pt modelId="{D67FBF16-78C4-40C3-BECE-7AC9AB7559B8}">
      <dgm:prSet/>
      <dgm:spPr/>
      <dgm:t>
        <a:bodyPr/>
        <a:lstStyle/>
        <a:p>
          <a:r>
            <a:rPr lang="en-GB"/>
            <a:t>There are more significant genes that were discovered in the Control vs 1x sample when compared to the Control vs 10x samples. </a:t>
          </a:r>
          <a:endParaRPr lang="en-US"/>
        </a:p>
      </dgm:t>
    </dgm:pt>
    <dgm:pt modelId="{BD758F60-C046-4EAE-8FCC-48AF247E1412}" type="parTrans" cxnId="{FA436345-EA93-4CE4-B429-9C2B507F759F}">
      <dgm:prSet/>
      <dgm:spPr/>
      <dgm:t>
        <a:bodyPr/>
        <a:lstStyle/>
        <a:p>
          <a:endParaRPr lang="en-US"/>
        </a:p>
      </dgm:t>
    </dgm:pt>
    <dgm:pt modelId="{9B4A4559-F332-4356-82B0-0A1A9D22E6FD}" type="sibTrans" cxnId="{FA436345-EA93-4CE4-B429-9C2B507F759F}">
      <dgm:prSet/>
      <dgm:spPr/>
      <dgm:t>
        <a:bodyPr/>
        <a:lstStyle/>
        <a:p>
          <a:endParaRPr lang="en-US"/>
        </a:p>
      </dgm:t>
    </dgm:pt>
    <dgm:pt modelId="{284E3FBE-12D5-40B1-A7B5-3695F4849E20}">
      <dgm:prSet/>
      <dgm:spPr/>
      <dgm:t>
        <a:bodyPr/>
        <a:lstStyle/>
        <a:p>
          <a:r>
            <a:rPr lang="en-GB"/>
            <a:t>The significant genes that were discovered was matched with their respective human genes. </a:t>
          </a:r>
          <a:endParaRPr lang="en-US"/>
        </a:p>
      </dgm:t>
    </dgm:pt>
    <dgm:pt modelId="{DDD44A92-2CC9-4094-88BC-5EDE6191246D}" type="parTrans" cxnId="{78E3FDED-57D1-49CF-ACF6-F203741CA8A1}">
      <dgm:prSet/>
      <dgm:spPr/>
      <dgm:t>
        <a:bodyPr/>
        <a:lstStyle/>
        <a:p>
          <a:endParaRPr lang="en-US"/>
        </a:p>
      </dgm:t>
    </dgm:pt>
    <dgm:pt modelId="{C24C6F22-B3EB-4E4A-8C5F-41843545467A}" type="sibTrans" cxnId="{78E3FDED-57D1-49CF-ACF6-F203741CA8A1}">
      <dgm:prSet/>
      <dgm:spPr/>
      <dgm:t>
        <a:bodyPr/>
        <a:lstStyle/>
        <a:p>
          <a:endParaRPr lang="en-US"/>
        </a:p>
      </dgm:t>
    </dgm:pt>
    <dgm:pt modelId="{017648DC-C4F3-4410-9CE9-A04188C4514E}" type="pres">
      <dgm:prSet presAssocID="{413930E6-2610-4CD7-8A23-CE14F7145D27}" presName="outerComposite" presStyleCnt="0">
        <dgm:presLayoutVars>
          <dgm:chMax val="5"/>
          <dgm:dir/>
          <dgm:resizeHandles val="exact"/>
        </dgm:presLayoutVars>
      </dgm:prSet>
      <dgm:spPr/>
    </dgm:pt>
    <dgm:pt modelId="{10A490BE-0BA7-47A5-B804-7C79A9ABC0D5}" type="pres">
      <dgm:prSet presAssocID="{413930E6-2610-4CD7-8A23-CE14F7145D27}" presName="dummyMaxCanvas" presStyleCnt="0">
        <dgm:presLayoutVars/>
      </dgm:prSet>
      <dgm:spPr/>
    </dgm:pt>
    <dgm:pt modelId="{D42527B9-E488-4229-9E9E-4363DA967106}" type="pres">
      <dgm:prSet presAssocID="{413930E6-2610-4CD7-8A23-CE14F7145D27}" presName="FiveNodes_1" presStyleLbl="node1" presStyleIdx="0" presStyleCnt="5">
        <dgm:presLayoutVars>
          <dgm:bulletEnabled val="1"/>
        </dgm:presLayoutVars>
      </dgm:prSet>
      <dgm:spPr/>
    </dgm:pt>
    <dgm:pt modelId="{456BC445-2C04-42E9-81CB-4803CD84FB8E}" type="pres">
      <dgm:prSet presAssocID="{413930E6-2610-4CD7-8A23-CE14F7145D27}" presName="FiveNodes_2" presStyleLbl="node1" presStyleIdx="1" presStyleCnt="5">
        <dgm:presLayoutVars>
          <dgm:bulletEnabled val="1"/>
        </dgm:presLayoutVars>
      </dgm:prSet>
      <dgm:spPr/>
    </dgm:pt>
    <dgm:pt modelId="{52D7176B-0EC7-489E-9ABC-E19000E22982}" type="pres">
      <dgm:prSet presAssocID="{413930E6-2610-4CD7-8A23-CE14F7145D27}" presName="FiveNodes_3" presStyleLbl="node1" presStyleIdx="2" presStyleCnt="5">
        <dgm:presLayoutVars>
          <dgm:bulletEnabled val="1"/>
        </dgm:presLayoutVars>
      </dgm:prSet>
      <dgm:spPr/>
    </dgm:pt>
    <dgm:pt modelId="{B3CB8E31-C250-4E1B-A068-1CFE13876D8A}" type="pres">
      <dgm:prSet presAssocID="{413930E6-2610-4CD7-8A23-CE14F7145D27}" presName="FiveNodes_4" presStyleLbl="node1" presStyleIdx="3" presStyleCnt="5">
        <dgm:presLayoutVars>
          <dgm:bulletEnabled val="1"/>
        </dgm:presLayoutVars>
      </dgm:prSet>
      <dgm:spPr/>
    </dgm:pt>
    <dgm:pt modelId="{4A8536EE-F5B1-4EBE-935A-24A17E7FC957}" type="pres">
      <dgm:prSet presAssocID="{413930E6-2610-4CD7-8A23-CE14F7145D27}" presName="FiveNodes_5" presStyleLbl="node1" presStyleIdx="4" presStyleCnt="5">
        <dgm:presLayoutVars>
          <dgm:bulletEnabled val="1"/>
        </dgm:presLayoutVars>
      </dgm:prSet>
      <dgm:spPr/>
    </dgm:pt>
    <dgm:pt modelId="{6E583825-8FED-4BE4-9AF7-49B33AE015F1}" type="pres">
      <dgm:prSet presAssocID="{413930E6-2610-4CD7-8A23-CE14F7145D27}" presName="FiveConn_1-2" presStyleLbl="fgAccFollowNode1" presStyleIdx="0" presStyleCnt="4">
        <dgm:presLayoutVars>
          <dgm:bulletEnabled val="1"/>
        </dgm:presLayoutVars>
      </dgm:prSet>
      <dgm:spPr/>
    </dgm:pt>
    <dgm:pt modelId="{C5407F6C-E26D-494F-AFA5-158CC4000BCA}" type="pres">
      <dgm:prSet presAssocID="{413930E6-2610-4CD7-8A23-CE14F7145D27}" presName="FiveConn_2-3" presStyleLbl="fgAccFollowNode1" presStyleIdx="1" presStyleCnt="4">
        <dgm:presLayoutVars>
          <dgm:bulletEnabled val="1"/>
        </dgm:presLayoutVars>
      </dgm:prSet>
      <dgm:spPr/>
    </dgm:pt>
    <dgm:pt modelId="{715191CF-AB8A-491D-A5D6-AB7EE9DBF274}" type="pres">
      <dgm:prSet presAssocID="{413930E6-2610-4CD7-8A23-CE14F7145D27}" presName="FiveConn_3-4" presStyleLbl="fgAccFollowNode1" presStyleIdx="2" presStyleCnt="4">
        <dgm:presLayoutVars>
          <dgm:bulletEnabled val="1"/>
        </dgm:presLayoutVars>
      </dgm:prSet>
      <dgm:spPr/>
    </dgm:pt>
    <dgm:pt modelId="{D6C0604B-51D6-4809-971C-1B4EFF1E786D}" type="pres">
      <dgm:prSet presAssocID="{413930E6-2610-4CD7-8A23-CE14F7145D27}" presName="FiveConn_4-5" presStyleLbl="fgAccFollowNode1" presStyleIdx="3" presStyleCnt="4">
        <dgm:presLayoutVars>
          <dgm:bulletEnabled val="1"/>
        </dgm:presLayoutVars>
      </dgm:prSet>
      <dgm:spPr/>
    </dgm:pt>
    <dgm:pt modelId="{0585047E-7771-40E0-869F-AEE855F3F956}" type="pres">
      <dgm:prSet presAssocID="{413930E6-2610-4CD7-8A23-CE14F7145D27}" presName="FiveNodes_1_text" presStyleLbl="node1" presStyleIdx="4" presStyleCnt="5">
        <dgm:presLayoutVars>
          <dgm:bulletEnabled val="1"/>
        </dgm:presLayoutVars>
      </dgm:prSet>
      <dgm:spPr/>
    </dgm:pt>
    <dgm:pt modelId="{700A1C8E-7839-4CD5-8AF0-466748462432}" type="pres">
      <dgm:prSet presAssocID="{413930E6-2610-4CD7-8A23-CE14F7145D27}" presName="FiveNodes_2_text" presStyleLbl="node1" presStyleIdx="4" presStyleCnt="5">
        <dgm:presLayoutVars>
          <dgm:bulletEnabled val="1"/>
        </dgm:presLayoutVars>
      </dgm:prSet>
      <dgm:spPr/>
    </dgm:pt>
    <dgm:pt modelId="{7A38C7F8-E116-455D-AC12-F486BD23E65A}" type="pres">
      <dgm:prSet presAssocID="{413930E6-2610-4CD7-8A23-CE14F7145D27}" presName="FiveNodes_3_text" presStyleLbl="node1" presStyleIdx="4" presStyleCnt="5">
        <dgm:presLayoutVars>
          <dgm:bulletEnabled val="1"/>
        </dgm:presLayoutVars>
      </dgm:prSet>
      <dgm:spPr/>
    </dgm:pt>
    <dgm:pt modelId="{C215CEF5-FAC5-4F30-9361-81031B4BF330}" type="pres">
      <dgm:prSet presAssocID="{413930E6-2610-4CD7-8A23-CE14F7145D27}" presName="FiveNodes_4_text" presStyleLbl="node1" presStyleIdx="4" presStyleCnt="5">
        <dgm:presLayoutVars>
          <dgm:bulletEnabled val="1"/>
        </dgm:presLayoutVars>
      </dgm:prSet>
      <dgm:spPr/>
    </dgm:pt>
    <dgm:pt modelId="{FB5AF7E4-206F-4A58-8CAE-B89C69A573FC}" type="pres">
      <dgm:prSet presAssocID="{413930E6-2610-4CD7-8A23-CE14F7145D2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38D0309-1B85-4E30-BE09-DDDC530D1D79}" type="presOf" srcId="{446DED46-D434-4A82-82E4-AC6DB616293F}" destId="{456BC445-2C04-42E9-81CB-4803CD84FB8E}" srcOrd="0" destOrd="0" presId="urn:microsoft.com/office/officeart/2005/8/layout/vProcess5"/>
    <dgm:cxn modelId="{CEDB8C10-F237-43F0-B13F-45C95637DDB7}" type="presOf" srcId="{1C4D4504-6A24-48FC-9CBA-4EBA963421E1}" destId="{0585047E-7771-40E0-869F-AEE855F3F956}" srcOrd="1" destOrd="0" presId="urn:microsoft.com/office/officeart/2005/8/layout/vProcess5"/>
    <dgm:cxn modelId="{A58A965C-A626-4C51-9A01-730D311BA242}" srcId="{413930E6-2610-4CD7-8A23-CE14F7145D27}" destId="{446DED46-D434-4A82-82E4-AC6DB616293F}" srcOrd="1" destOrd="0" parTransId="{4F5CACD4-0C97-438F-B610-928B57786EF4}" sibTransId="{E93F63F7-AD68-4363-BDFD-AF8D1420FD1E}"/>
    <dgm:cxn modelId="{FA436345-EA93-4CE4-B429-9C2B507F759F}" srcId="{413930E6-2610-4CD7-8A23-CE14F7145D27}" destId="{D67FBF16-78C4-40C3-BECE-7AC9AB7559B8}" srcOrd="3" destOrd="0" parTransId="{BD758F60-C046-4EAE-8FCC-48AF247E1412}" sibTransId="{9B4A4559-F332-4356-82B0-0A1A9D22E6FD}"/>
    <dgm:cxn modelId="{4A079165-5D38-47CB-802D-15417C12AD00}" type="presOf" srcId="{9B4A4559-F332-4356-82B0-0A1A9D22E6FD}" destId="{D6C0604B-51D6-4809-971C-1B4EFF1E786D}" srcOrd="0" destOrd="0" presId="urn:microsoft.com/office/officeart/2005/8/layout/vProcess5"/>
    <dgm:cxn modelId="{D0F14B66-545A-4901-B4D0-7C84809E8554}" type="presOf" srcId="{1A0C9EA5-5C28-4DC4-B72F-BE7B99098A31}" destId="{52D7176B-0EC7-489E-9ABC-E19000E22982}" srcOrd="0" destOrd="0" presId="urn:microsoft.com/office/officeart/2005/8/layout/vProcess5"/>
    <dgm:cxn modelId="{B37F5346-3245-44DF-8DD6-6703F16E19F3}" type="presOf" srcId="{413930E6-2610-4CD7-8A23-CE14F7145D27}" destId="{017648DC-C4F3-4410-9CE9-A04188C4514E}" srcOrd="0" destOrd="0" presId="urn:microsoft.com/office/officeart/2005/8/layout/vProcess5"/>
    <dgm:cxn modelId="{5E8F9B78-3F58-4DCE-A23D-D3FB2E0D7DC2}" type="presOf" srcId="{E93F63F7-AD68-4363-BDFD-AF8D1420FD1E}" destId="{C5407F6C-E26D-494F-AFA5-158CC4000BCA}" srcOrd="0" destOrd="0" presId="urn:microsoft.com/office/officeart/2005/8/layout/vProcess5"/>
    <dgm:cxn modelId="{3503927A-3825-4C76-8587-D416FB9958B9}" srcId="{413930E6-2610-4CD7-8A23-CE14F7145D27}" destId="{1A0C9EA5-5C28-4DC4-B72F-BE7B99098A31}" srcOrd="2" destOrd="0" parTransId="{C27E4EC9-C5BA-4BBC-B37C-55586FE7B084}" sibTransId="{ECE3FBA4-1976-4AB7-9FEC-4096DF6CA572}"/>
    <dgm:cxn modelId="{2F38B090-6338-4194-8CA7-F62C5932F2B2}" srcId="{413930E6-2610-4CD7-8A23-CE14F7145D27}" destId="{1C4D4504-6A24-48FC-9CBA-4EBA963421E1}" srcOrd="0" destOrd="0" parTransId="{40875204-C9E2-4337-932F-989F1B8CE73A}" sibTransId="{2C6133B4-16D0-4CCC-8263-CEB20DB0AA37}"/>
    <dgm:cxn modelId="{0F2F2991-F56C-4E96-BB11-0623AD53AEF4}" type="presOf" srcId="{1A0C9EA5-5C28-4DC4-B72F-BE7B99098A31}" destId="{7A38C7F8-E116-455D-AC12-F486BD23E65A}" srcOrd="1" destOrd="0" presId="urn:microsoft.com/office/officeart/2005/8/layout/vProcess5"/>
    <dgm:cxn modelId="{13C56E9A-EA44-4E51-9F5B-76F48BEF9F64}" type="presOf" srcId="{284E3FBE-12D5-40B1-A7B5-3695F4849E20}" destId="{FB5AF7E4-206F-4A58-8CAE-B89C69A573FC}" srcOrd="1" destOrd="0" presId="urn:microsoft.com/office/officeart/2005/8/layout/vProcess5"/>
    <dgm:cxn modelId="{5E57F99E-2A8E-4EC9-A328-C40B7B45A6F6}" type="presOf" srcId="{446DED46-D434-4A82-82E4-AC6DB616293F}" destId="{700A1C8E-7839-4CD5-8AF0-466748462432}" srcOrd="1" destOrd="0" presId="urn:microsoft.com/office/officeart/2005/8/layout/vProcess5"/>
    <dgm:cxn modelId="{08E095AB-A76F-4EE6-AC95-A96EB3681611}" type="presOf" srcId="{D67FBF16-78C4-40C3-BECE-7AC9AB7559B8}" destId="{C215CEF5-FAC5-4F30-9361-81031B4BF330}" srcOrd="1" destOrd="0" presId="urn:microsoft.com/office/officeart/2005/8/layout/vProcess5"/>
    <dgm:cxn modelId="{90A78FB2-E7C8-44BE-BCEB-AD5D5327670B}" type="presOf" srcId="{D67FBF16-78C4-40C3-BECE-7AC9AB7559B8}" destId="{B3CB8E31-C250-4E1B-A068-1CFE13876D8A}" srcOrd="0" destOrd="0" presId="urn:microsoft.com/office/officeart/2005/8/layout/vProcess5"/>
    <dgm:cxn modelId="{46C40AB6-2C8D-4D76-AB1D-CAE7D119671F}" type="presOf" srcId="{1C4D4504-6A24-48FC-9CBA-4EBA963421E1}" destId="{D42527B9-E488-4229-9E9E-4363DA967106}" srcOrd="0" destOrd="0" presId="urn:microsoft.com/office/officeart/2005/8/layout/vProcess5"/>
    <dgm:cxn modelId="{F2EA80E7-8B61-4238-9B5F-058741AE41DD}" type="presOf" srcId="{2C6133B4-16D0-4CCC-8263-CEB20DB0AA37}" destId="{6E583825-8FED-4BE4-9AF7-49B33AE015F1}" srcOrd="0" destOrd="0" presId="urn:microsoft.com/office/officeart/2005/8/layout/vProcess5"/>
    <dgm:cxn modelId="{F6C7A0ED-5484-4513-9FC3-718BC0C5A9F2}" type="presOf" srcId="{ECE3FBA4-1976-4AB7-9FEC-4096DF6CA572}" destId="{715191CF-AB8A-491D-A5D6-AB7EE9DBF274}" srcOrd="0" destOrd="0" presId="urn:microsoft.com/office/officeart/2005/8/layout/vProcess5"/>
    <dgm:cxn modelId="{78E3FDED-57D1-49CF-ACF6-F203741CA8A1}" srcId="{413930E6-2610-4CD7-8A23-CE14F7145D27}" destId="{284E3FBE-12D5-40B1-A7B5-3695F4849E20}" srcOrd="4" destOrd="0" parTransId="{DDD44A92-2CC9-4094-88BC-5EDE6191246D}" sibTransId="{C24C6F22-B3EB-4E4A-8C5F-41843545467A}"/>
    <dgm:cxn modelId="{09EED0EE-3C8D-4982-9D99-8A8576E1F679}" type="presOf" srcId="{284E3FBE-12D5-40B1-A7B5-3695F4849E20}" destId="{4A8536EE-F5B1-4EBE-935A-24A17E7FC957}" srcOrd="0" destOrd="0" presId="urn:microsoft.com/office/officeart/2005/8/layout/vProcess5"/>
    <dgm:cxn modelId="{4E188030-87C2-41F7-B596-5A89E21028F2}" type="presParOf" srcId="{017648DC-C4F3-4410-9CE9-A04188C4514E}" destId="{10A490BE-0BA7-47A5-B804-7C79A9ABC0D5}" srcOrd="0" destOrd="0" presId="urn:microsoft.com/office/officeart/2005/8/layout/vProcess5"/>
    <dgm:cxn modelId="{09E7F10D-8C69-4171-844F-439F82C86561}" type="presParOf" srcId="{017648DC-C4F3-4410-9CE9-A04188C4514E}" destId="{D42527B9-E488-4229-9E9E-4363DA967106}" srcOrd="1" destOrd="0" presId="urn:microsoft.com/office/officeart/2005/8/layout/vProcess5"/>
    <dgm:cxn modelId="{6E8A0B6D-A96D-41C7-805F-CB3A08CC818C}" type="presParOf" srcId="{017648DC-C4F3-4410-9CE9-A04188C4514E}" destId="{456BC445-2C04-42E9-81CB-4803CD84FB8E}" srcOrd="2" destOrd="0" presId="urn:microsoft.com/office/officeart/2005/8/layout/vProcess5"/>
    <dgm:cxn modelId="{343B3017-E9B1-4E4F-91B4-9B732FB6FB8A}" type="presParOf" srcId="{017648DC-C4F3-4410-9CE9-A04188C4514E}" destId="{52D7176B-0EC7-489E-9ABC-E19000E22982}" srcOrd="3" destOrd="0" presId="urn:microsoft.com/office/officeart/2005/8/layout/vProcess5"/>
    <dgm:cxn modelId="{BC275666-848B-4F88-8924-31D72A3E019B}" type="presParOf" srcId="{017648DC-C4F3-4410-9CE9-A04188C4514E}" destId="{B3CB8E31-C250-4E1B-A068-1CFE13876D8A}" srcOrd="4" destOrd="0" presId="urn:microsoft.com/office/officeart/2005/8/layout/vProcess5"/>
    <dgm:cxn modelId="{4D272772-783C-4B0E-8D33-C2DE26A26472}" type="presParOf" srcId="{017648DC-C4F3-4410-9CE9-A04188C4514E}" destId="{4A8536EE-F5B1-4EBE-935A-24A17E7FC957}" srcOrd="5" destOrd="0" presId="urn:microsoft.com/office/officeart/2005/8/layout/vProcess5"/>
    <dgm:cxn modelId="{4D37D667-5668-4047-B3CC-1A6E87D8F38E}" type="presParOf" srcId="{017648DC-C4F3-4410-9CE9-A04188C4514E}" destId="{6E583825-8FED-4BE4-9AF7-49B33AE015F1}" srcOrd="6" destOrd="0" presId="urn:microsoft.com/office/officeart/2005/8/layout/vProcess5"/>
    <dgm:cxn modelId="{57073029-82E8-4748-8548-DABE8513673A}" type="presParOf" srcId="{017648DC-C4F3-4410-9CE9-A04188C4514E}" destId="{C5407F6C-E26D-494F-AFA5-158CC4000BCA}" srcOrd="7" destOrd="0" presId="urn:microsoft.com/office/officeart/2005/8/layout/vProcess5"/>
    <dgm:cxn modelId="{D03F4F12-5EA5-4F0E-8599-3EFAB741A48D}" type="presParOf" srcId="{017648DC-C4F3-4410-9CE9-A04188C4514E}" destId="{715191CF-AB8A-491D-A5D6-AB7EE9DBF274}" srcOrd="8" destOrd="0" presId="urn:microsoft.com/office/officeart/2005/8/layout/vProcess5"/>
    <dgm:cxn modelId="{12AABEB3-F702-407B-A7C2-BCC36D62DC20}" type="presParOf" srcId="{017648DC-C4F3-4410-9CE9-A04188C4514E}" destId="{D6C0604B-51D6-4809-971C-1B4EFF1E786D}" srcOrd="9" destOrd="0" presId="urn:microsoft.com/office/officeart/2005/8/layout/vProcess5"/>
    <dgm:cxn modelId="{D227B905-4BCD-4F53-8880-365D1AFA1492}" type="presParOf" srcId="{017648DC-C4F3-4410-9CE9-A04188C4514E}" destId="{0585047E-7771-40E0-869F-AEE855F3F956}" srcOrd="10" destOrd="0" presId="urn:microsoft.com/office/officeart/2005/8/layout/vProcess5"/>
    <dgm:cxn modelId="{C3B1E78C-390D-4BD3-948B-34B851CE85CE}" type="presParOf" srcId="{017648DC-C4F3-4410-9CE9-A04188C4514E}" destId="{700A1C8E-7839-4CD5-8AF0-466748462432}" srcOrd="11" destOrd="0" presId="urn:microsoft.com/office/officeart/2005/8/layout/vProcess5"/>
    <dgm:cxn modelId="{8318F124-C9F7-492F-9C24-672E8E844271}" type="presParOf" srcId="{017648DC-C4F3-4410-9CE9-A04188C4514E}" destId="{7A38C7F8-E116-455D-AC12-F486BD23E65A}" srcOrd="12" destOrd="0" presId="urn:microsoft.com/office/officeart/2005/8/layout/vProcess5"/>
    <dgm:cxn modelId="{A9F2F5A8-738B-449F-B2A0-939487B64B20}" type="presParOf" srcId="{017648DC-C4F3-4410-9CE9-A04188C4514E}" destId="{C215CEF5-FAC5-4F30-9361-81031B4BF330}" srcOrd="13" destOrd="0" presId="urn:microsoft.com/office/officeart/2005/8/layout/vProcess5"/>
    <dgm:cxn modelId="{B40EF289-EEE8-45DE-9035-57EF518ACD63}" type="presParOf" srcId="{017648DC-C4F3-4410-9CE9-A04188C4514E}" destId="{FB5AF7E4-206F-4A58-8CAE-B89C69A573F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527B9-E488-4229-9E9E-4363DA967106}">
      <dsp:nvSpPr>
        <dsp:cNvPr id="0" name=""/>
        <dsp:cNvSpPr/>
      </dsp:nvSpPr>
      <dsp:spPr>
        <a:xfrm>
          <a:off x="0" y="0"/>
          <a:ext cx="8089971" cy="8163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 differential gene analysis is conducted using limma .</a:t>
          </a:r>
          <a:endParaRPr lang="en-US" sz="1800" kern="1200"/>
        </a:p>
      </dsp:txBody>
      <dsp:txXfrm>
        <a:off x="23911" y="23911"/>
        <a:ext cx="7113521" cy="768554"/>
      </dsp:txXfrm>
    </dsp:sp>
    <dsp:sp modelId="{456BC445-2C04-42E9-81CB-4803CD84FB8E}">
      <dsp:nvSpPr>
        <dsp:cNvPr id="0" name=""/>
        <dsp:cNvSpPr/>
      </dsp:nvSpPr>
      <dsp:spPr>
        <a:xfrm>
          <a:off x="604121" y="929761"/>
          <a:ext cx="8089971" cy="816376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Why limma ?  Rounding the count data before subjecting it to Deseq2 might lead to loss in information hence limma was chosen over Deseq2. </a:t>
          </a:r>
          <a:endParaRPr lang="en-US" sz="1800" kern="1200"/>
        </a:p>
      </dsp:txBody>
      <dsp:txXfrm>
        <a:off x="628032" y="953672"/>
        <a:ext cx="6907383" cy="768554"/>
      </dsp:txXfrm>
    </dsp:sp>
    <dsp:sp modelId="{52D7176B-0EC7-489E-9ABC-E19000E22982}">
      <dsp:nvSpPr>
        <dsp:cNvPr id="0" name=""/>
        <dsp:cNvSpPr/>
      </dsp:nvSpPr>
      <dsp:spPr>
        <a:xfrm>
          <a:off x="1208242" y="1859523"/>
          <a:ext cx="8089971" cy="816376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There are 150 samples in total and there are 18,903 genes in the transcriptome profiling data that was provided. </a:t>
          </a:r>
          <a:endParaRPr lang="en-US" sz="1800" kern="1200"/>
        </a:p>
      </dsp:txBody>
      <dsp:txXfrm>
        <a:off x="1232153" y="1883434"/>
        <a:ext cx="6907383" cy="768554"/>
      </dsp:txXfrm>
    </dsp:sp>
    <dsp:sp modelId="{B3CB8E31-C250-4E1B-A068-1CFE13876D8A}">
      <dsp:nvSpPr>
        <dsp:cNvPr id="0" name=""/>
        <dsp:cNvSpPr/>
      </dsp:nvSpPr>
      <dsp:spPr>
        <a:xfrm>
          <a:off x="1812363" y="2789285"/>
          <a:ext cx="8089971" cy="816376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There are more significant genes that were discovered in the Control vs 1x sample when compared to the Control vs 10x samples. </a:t>
          </a:r>
          <a:endParaRPr lang="en-US" sz="1800" kern="1200"/>
        </a:p>
      </dsp:txBody>
      <dsp:txXfrm>
        <a:off x="1836274" y="2813196"/>
        <a:ext cx="6907383" cy="768554"/>
      </dsp:txXfrm>
    </dsp:sp>
    <dsp:sp modelId="{4A8536EE-F5B1-4EBE-935A-24A17E7FC957}">
      <dsp:nvSpPr>
        <dsp:cNvPr id="0" name=""/>
        <dsp:cNvSpPr/>
      </dsp:nvSpPr>
      <dsp:spPr>
        <a:xfrm>
          <a:off x="2416484" y="3719047"/>
          <a:ext cx="8089971" cy="816376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 significant genes that were discovered was matched with their respective human genes. </a:t>
          </a:r>
          <a:endParaRPr lang="en-US" sz="1800" kern="1200"/>
        </a:p>
      </dsp:txBody>
      <dsp:txXfrm>
        <a:off x="2440395" y="3742958"/>
        <a:ext cx="6907383" cy="768554"/>
      </dsp:txXfrm>
    </dsp:sp>
    <dsp:sp modelId="{6E583825-8FED-4BE4-9AF7-49B33AE015F1}">
      <dsp:nvSpPr>
        <dsp:cNvPr id="0" name=""/>
        <dsp:cNvSpPr/>
      </dsp:nvSpPr>
      <dsp:spPr>
        <a:xfrm>
          <a:off x="7559326" y="596408"/>
          <a:ext cx="530644" cy="5306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678721" y="596408"/>
        <a:ext cx="291854" cy="399310"/>
      </dsp:txXfrm>
    </dsp:sp>
    <dsp:sp modelId="{C5407F6C-E26D-494F-AFA5-158CC4000BCA}">
      <dsp:nvSpPr>
        <dsp:cNvPr id="0" name=""/>
        <dsp:cNvSpPr/>
      </dsp:nvSpPr>
      <dsp:spPr>
        <a:xfrm>
          <a:off x="8163447" y="1526170"/>
          <a:ext cx="530644" cy="5306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282842" y="1526170"/>
        <a:ext cx="291854" cy="399310"/>
      </dsp:txXfrm>
    </dsp:sp>
    <dsp:sp modelId="{715191CF-AB8A-491D-A5D6-AB7EE9DBF274}">
      <dsp:nvSpPr>
        <dsp:cNvPr id="0" name=""/>
        <dsp:cNvSpPr/>
      </dsp:nvSpPr>
      <dsp:spPr>
        <a:xfrm>
          <a:off x="8767568" y="2442325"/>
          <a:ext cx="530644" cy="5306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886963" y="2442325"/>
        <a:ext cx="291854" cy="399310"/>
      </dsp:txXfrm>
    </dsp:sp>
    <dsp:sp modelId="{D6C0604B-51D6-4809-971C-1B4EFF1E786D}">
      <dsp:nvSpPr>
        <dsp:cNvPr id="0" name=""/>
        <dsp:cNvSpPr/>
      </dsp:nvSpPr>
      <dsp:spPr>
        <a:xfrm>
          <a:off x="9371690" y="3381158"/>
          <a:ext cx="530644" cy="5306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491085" y="3381158"/>
        <a:ext cx="291854" cy="39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CBF6D-EF12-4FAA-A86F-B3986BFAFD4E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8D84-98C0-4993-9826-50AC04CE2D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830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8D84-98C0-4993-9826-50AC04CE2D5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2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856B-6917-4DC8-8DF1-A4811F5B2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24FA8-C71B-43EE-97F3-5A1565929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BD830-6EE6-464E-9588-0F90A9D16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7B8F9-A8AF-41B2-8B19-F6A630163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D7F47-BEF7-4A26-814A-2368E5CB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62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04B6-3CF7-420A-A432-A790F30D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F0AE1-653F-43F9-B03D-9556B6E72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D4B6F-9F44-4230-8053-3810C4A52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8F6CF-BB7B-4F32-B5A8-4CD9EBFA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CA4A2-1604-44AC-BCE4-AEC1918F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55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787F4E-B064-4CCF-B338-E37F0D73F4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56741-D736-4C46-8177-4B59F9E59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685A5-B2EE-44C3-86B6-2FFA7847D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CAB08-5BF8-45DE-8CCD-B71F7A03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8ECA7-F855-4F65-9D64-FD415121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38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9171-8A16-426D-9EF5-9089C8DC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20FC-99DE-4CCA-ABEB-A3DCD2A34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2CA25-30F3-48D6-9C2E-95D0C259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B4C04-3823-4BBB-B209-C4339A32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69C27-21D7-4CD6-BD6F-5CFDB781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71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C09F-598F-4605-A227-F2ADC549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8A113-33BA-40DB-B80D-46331A8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7315-D1E1-4D31-B85F-86E71AD1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7B40-7BCF-41F5-B7E2-02D30B93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5EC86-7F69-47B1-A00F-6A2E4A95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38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CABE-E625-491F-8CAF-E0AE2959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F5318-8ED2-45F5-B63A-9546F521E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8E39A-51C5-4025-BED0-C7D712308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29875-DA70-420F-BC64-42465DB5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4FC0B-4955-4FD1-B093-8B098A4C4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622C9-E1C4-4D70-8599-16171E40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98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1FF0-76CA-449B-80EC-B9B1230B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2B0C6-CFC7-4125-9A9B-23A6616F4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BB76A-6628-4F3F-91CB-C37AB5C75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73B25-17EC-4E7E-9828-6DAE575C8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271EF-DBF5-4E68-A259-FBBC0F3B5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73222-5878-409E-B7D8-36408E1D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AEA76-0B91-4952-A341-94A6D5B9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D248F-3054-4ACB-BF51-94F8FD77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01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CA44-D89D-49DC-81C7-9946B606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3BD3F-EE91-441E-8AE1-E7C6F244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96311-BB06-4A1D-969C-AC18BC78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5A6D6-A7F5-446F-B023-E7909E41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88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F3447-81FC-40DB-BD18-1853B690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11208B-95C5-494B-AF5D-12C5317A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F246-5442-44BC-87F8-A1351109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85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A1C9-739E-4F98-8EC6-2A939AFA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0696E-8EB0-4CA0-9AF9-FF15470F1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63134-CCF7-4A4D-8742-51BF7830A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78D8-28D0-49BA-845F-A1B1A0A1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126-D768-41D7-B9BF-A6C87AC2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73EC6-C0F3-455D-8538-00A6467F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6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59E1-DCDD-4469-B78D-6AC0AA05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DD4F2-7F3F-4F22-AA0B-99DBCEFE5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AA798-6240-4B12-BC84-2463A954C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A03A8-FC0D-456B-B6F9-BCD71B48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F8FD9-2D62-40E6-8F90-DE317FCD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A51CB-EBF9-4E44-A4F1-AD34EC3C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80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5DDA1C-07A6-4ED5-B564-B4B5F812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120B-BD97-4CE2-8562-469FB7A1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A6241-FEC4-4472-B6C9-0F5155C5A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B836-922B-44B0-BE10-9E7F5116BCF2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083DE-6460-416E-B41A-11D67F06C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565C7-EE63-4814-BFA6-A9224AE3E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385BA-00F6-405D-874A-3FC23761F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80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actome.org/PathwayBrowser/#/ANALYSIS=MjAyMTAzMTgxNDA1NDNfNTM3MTQ%3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A white surface with black lines&#10;&#10;Description automatically generated with low confidence">
            <a:extLst>
              <a:ext uri="{FF2B5EF4-FFF2-40B4-BE49-F238E27FC236}">
                <a16:creationId xmlns:a16="http://schemas.microsoft.com/office/drawing/2014/main" id="{F7C817C5-745A-4832-9A97-689D22015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" t="14416" r="4090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BDC5AA-E011-4426-BA15-F6C275FD575F}"/>
              </a:ext>
            </a:extLst>
          </p:cNvPr>
          <p:cNvSpPr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Metabolomics </a:t>
            </a:r>
            <a:r>
              <a:rPr lang="en-US" sz="51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&amp;</a:t>
            </a:r>
            <a:r>
              <a:rPr lang="en-US" sz="51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Transcriptomics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Data Analysis for Daphnia magna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2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435"/>
    </mc:Choice>
    <mc:Fallback xmlns="">
      <p:transition spd="slow" advTm="74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C6679-1A12-4F5D-9E17-581F03A75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0"/>
          <a:stretch/>
        </p:blipFill>
        <p:spPr>
          <a:xfrm>
            <a:off x="419301" y="212651"/>
            <a:ext cx="6123266" cy="4125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064A3-D35E-4ED4-B823-89F4DFD119DA}"/>
              </a:ext>
            </a:extLst>
          </p:cNvPr>
          <p:cNvSpPr txBox="1"/>
          <p:nvPr/>
        </p:nvSpPr>
        <p:spPr>
          <a:xfrm>
            <a:off x="9292855" y="882502"/>
            <a:ext cx="1903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/>
              <a:t>Clustering of the sample after extracting the top 10 features.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D49E2-11FF-472D-8A05-ABD64735D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612"/>
          <a:stretch/>
        </p:blipFill>
        <p:spPr>
          <a:xfrm>
            <a:off x="6739270" y="2497729"/>
            <a:ext cx="5284381" cy="42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8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97"/>
    </mc:Choice>
    <mc:Fallback xmlns="">
      <p:transition spd="slow" advTm="2859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A605D-9B45-4A99-8613-2D4634141E8C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Top 10 variables are plotted and from this we can observe that the variables are clustered away from each other 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9058E-A2DB-4915-839B-5B65346DD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612"/>
          <a:stretch/>
        </p:blipFill>
        <p:spPr>
          <a:xfrm>
            <a:off x="4901184" y="340242"/>
            <a:ext cx="6922008" cy="572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5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05"/>
    </mc:Choice>
    <mc:Fallback xmlns="">
      <p:transition spd="slow" advTm="2130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0959B-3833-45E7-81E0-22C4311F1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01" r="669"/>
          <a:stretch/>
        </p:blipFill>
        <p:spPr>
          <a:xfrm>
            <a:off x="159488" y="2052083"/>
            <a:ext cx="7410893" cy="371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DD1E2-02FE-4EB6-A567-A8D6EDE68B05}"/>
              </a:ext>
            </a:extLst>
          </p:cNvPr>
          <p:cNvSpPr txBox="1"/>
          <p:nvPr/>
        </p:nvSpPr>
        <p:spPr>
          <a:xfrm>
            <a:off x="2987748" y="467833"/>
            <a:ext cx="606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Top feature selection of the chemicals by Recursive Feature Elimination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BAB86-BAE2-4E26-8195-79E8B08D3A68}"/>
              </a:ext>
            </a:extLst>
          </p:cNvPr>
          <p:cNvSpPr txBox="1"/>
          <p:nvPr/>
        </p:nvSpPr>
        <p:spPr>
          <a:xfrm>
            <a:off x="9239693" y="1871330"/>
            <a:ext cx="20627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/>
              <a:t>The top 3 variable are </a:t>
            </a:r>
            <a:r>
              <a:rPr lang="en-GB" dirty="0"/>
              <a:t>Atrazine-</a:t>
            </a:r>
            <a:r>
              <a:rPr lang="en-GB" dirty="0" err="1"/>
              <a:t>desethyl</a:t>
            </a:r>
            <a:r>
              <a:rPr lang="en-GB" dirty="0"/>
              <a:t>, Tramadol, 1H-Benzotriazole.</a:t>
            </a:r>
          </a:p>
          <a:p>
            <a:endParaRPr lang="en-GB" dirty="0"/>
          </a:p>
          <a:p>
            <a:r>
              <a:rPr lang="en-GB" dirty="0"/>
              <a:t>These 3 chemicals might have a most significant outcome on the daphnia .</a:t>
            </a:r>
          </a:p>
        </p:txBody>
      </p:sp>
    </p:spTree>
    <p:extLst>
      <p:ext uri="{BB962C8B-B14F-4D97-AF65-F5344CB8AC3E}">
        <p14:creationId xmlns:p14="http://schemas.microsoft.com/office/powerpoint/2010/main" val="129593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1"/>
    </mc:Choice>
    <mc:Fallback xmlns="">
      <p:transition spd="slow" advTm="2843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77785-8B03-4AEA-893B-B646C2DC87FE}"/>
              </a:ext>
            </a:extLst>
          </p:cNvPr>
          <p:cNvSpPr txBox="1"/>
          <p:nvPr/>
        </p:nvSpPr>
        <p:spPr>
          <a:xfrm>
            <a:off x="2977116" y="542260"/>
            <a:ext cx="570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dirty="0"/>
              <a:t>Differential Analysis Using limma </a:t>
            </a:r>
            <a:endParaRPr lang="en-GB"/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AD3ED2E3-D232-46A3-A6A9-54A724CC2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190452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23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04"/>
    </mc:Choice>
    <mc:Fallback xmlns="">
      <p:transition spd="slow" advTm="521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96D8E-F3EF-4052-9724-F639823EA0F9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Control vs 1x Differentially Expressed Gene 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131 significant genes were identified in daphnia.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But only a few matched with the </a:t>
            </a:r>
            <a:r>
              <a:rPr lang="en-US" sz="1600" dirty="0" err="1"/>
              <a:t>homosapien</a:t>
            </a:r>
            <a:r>
              <a:rPr lang="en-US" sz="1600" dirty="0"/>
              <a:t> protein ID provided in the annotation.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plot represent the differentially expressed </a:t>
            </a:r>
            <a:r>
              <a:rPr lang="en-US" sz="1600" dirty="0" err="1"/>
              <a:t>homosapien</a:t>
            </a:r>
            <a:r>
              <a:rPr lang="en-US" sz="1600" dirty="0"/>
              <a:t> proteins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4DB14-B559-4C37-BAC5-38B72C4830A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2849" r="608" b="150"/>
          <a:stretch/>
        </p:blipFill>
        <p:spPr bwMode="auto">
          <a:xfrm>
            <a:off x="4898967" y="1666236"/>
            <a:ext cx="6921940" cy="363476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26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75"/>
    </mc:Choice>
    <mc:Fallback xmlns="">
      <p:transition spd="slow" advTm="4777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89746-C1AB-4E74-B421-3602B6B6CED8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Control vs 10x Differentially Expressed Gene 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4 significant genes were identified in Daphnia.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Here the plot contains the </a:t>
            </a:r>
            <a:r>
              <a:rPr lang="en-US" sz="1700" dirty="0" err="1"/>
              <a:t>homosapien</a:t>
            </a:r>
            <a:r>
              <a:rPr lang="en-US" sz="1700" dirty="0"/>
              <a:t> protein labels.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Further it was matched to their respective genes and </a:t>
            </a:r>
            <a:r>
              <a:rPr lang="en-US" sz="1700" dirty="0" err="1"/>
              <a:t>analysed</a:t>
            </a:r>
            <a:r>
              <a:rPr lang="en-US" sz="17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92C75-B14B-4061-901D-9D05A8AD19E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"/>
          <a:stretch/>
        </p:blipFill>
        <p:spPr bwMode="auto">
          <a:xfrm>
            <a:off x="4901184" y="1674327"/>
            <a:ext cx="6922008" cy="360992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93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24"/>
    </mc:Choice>
    <mc:Fallback xmlns="">
      <p:transition spd="slow" advTm="2802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21D1F-5B9E-4211-8B64-B41D521B6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669" t="26713" r="11832" b="6246"/>
          <a:stretch/>
        </p:blipFill>
        <p:spPr>
          <a:xfrm>
            <a:off x="411480" y="1920141"/>
            <a:ext cx="6647688" cy="29171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B7367-0149-4A2D-90A2-CB3D5134611A}"/>
              </a:ext>
            </a:extLst>
          </p:cNvPr>
          <p:cNvSpPr txBox="1"/>
          <p:nvPr/>
        </p:nvSpPr>
        <p:spPr>
          <a:xfrm>
            <a:off x="7938532" y="2252870"/>
            <a:ext cx="3404594" cy="355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68 differentially expressed genes were similar to the human in the normal vs 1x 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Some are mentioned in the table here </a:t>
            </a:r>
          </a:p>
        </p:txBody>
      </p:sp>
    </p:spTree>
    <p:extLst>
      <p:ext uri="{BB962C8B-B14F-4D97-AF65-F5344CB8AC3E}">
        <p14:creationId xmlns:p14="http://schemas.microsoft.com/office/powerpoint/2010/main" val="6732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56"/>
    </mc:Choice>
    <mc:Fallback xmlns="">
      <p:transition spd="slow" advTm="1825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132FF-B07C-444F-8F2C-385C891845B4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Control vs 1X Significant genes heatmap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FA32FD-2211-4506-86ED-1C7ECD0714CE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7" t="2974" r="17439" b="3446"/>
          <a:stretch/>
        </p:blipFill>
        <p:spPr bwMode="auto">
          <a:xfrm>
            <a:off x="4945582" y="841248"/>
            <a:ext cx="6833212" cy="527608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39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06"/>
    </mc:Choice>
    <mc:Fallback xmlns="">
      <p:transition spd="slow" advTm="2560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9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FDAA3-431A-479F-BD49-7437D92C707C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Control vs 10X Significant genes heatmap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2B139-E8F7-4CEE-A2FC-B89466E0952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231" r="8743"/>
          <a:stretch/>
        </p:blipFill>
        <p:spPr bwMode="auto">
          <a:xfrm>
            <a:off x="4898967" y="1025459"/>
            <a:ext cx="6921940" cy="491632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76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03"/>
    </mc:Choice>
    <mc:Fallback xmlns="">
      <p:transition spd="slow" advTm="2650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2C483-BAA4-441B-A417-46AE76EC7AA7}"/>
              </a:ext>
            </a:extLst>
          </p:cNvPr>
          <p:cNvSpPr txBox="1"/>
          <p:nvPr/>
        </p:nvSpPr>
        <p:spPr>
          <a:xfrm>
            <a:off x="841248" y="502920"/>
            <a:ext cx="10509504" cy="19751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Findings 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06EE2E-9A13-4CB9-B14D-C9AF2938EA1A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Differential expression analysis between the control and the samples has identified significant genes.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These significant genes were related to the human genes and further analysis was conducted.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Out of 131 significant genes in the control vs 1 sample only 68 genes correlated with the human and in control vs 10x out of 4 significant differentially expressed gene only one correlated with the human.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In normal vs 10x </a:t>
            </a:r>
            <a:r>
              <a:rPr lang="en-US" sz="1500" b="0" i="0" u="none" strike="noStrike">
                <a:effectLst/>
              </a:rPr>
              <a:t>Dapma7bEVm019733</a:t>
            </a:r>
            <a:r>
              <a:rPr lang="en-US" sz="1500"/>
              <a:t>  daphnia gene matched to human </a:t>
            </a:r>
            <a:r>
              <a:rPr lang="en-US" sz="1500" b="0" i="0" u="none" strike="noStrike">
                <a:effectLst/>
              </a:rPr>
              <a:t>S100PBP</a:t>
            </a:r>
            <a:r>
              <a:rPr lang="en-US" sz="1500"/>
              <a:t> gene.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Down regulation of S100PBP gene causes reduced PDAC cell adhesion but loss of S100PBP might cause metastatic spread as well. [1]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This gene is involved in breast cancer as well.[2]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The genes which were significant in control vs 1x were mostly involved in metabolism pathway and signal transduction pathway .</a:t>
            </a:r>
          </a:p>
        </p:txBody>
      </p:sp>
    </p:spTree>
    <p:extLst>
      <p:ext uri="{BB962C8B-B14F-4D97-AF65-F5344CB8AC3E}">
        <p14:creationId xmlns:p14="http://schemas.microsoft.com/office/powerpoint/2010/main" val="328070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37"/>
    </mc:Choice>
    <mc:Fallback xmlns="">
      <p:transition spd="slow" advTm="600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F0FFF-3F35-44F6-AB64-14F09056A278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Positive Metabolome Clustering – PLS DA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90A0A-4506-46F5-B93F-427603D40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962"/>
          <a:stretch/>
        </p:blipFill>
        <p:spPr>
          <a:xfrm>
            <a:off x="1883603" y="1675227"/>
            <a:ext cx="842479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2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91"/>
    </mc:Choice>
    <mc:Fallback xmlns="">
      <p:transition spd="slow" advTm="3269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6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8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0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2D3C4-CFD9-44A9-BA22-BD512B4E753C}"/>
              </a:ext>
            </a:extLst>
          </p:cNvPr>
          <p:cNvSpPr txBox="1"/>
          <p:nvPr/>
        </p:nvSpPr>
        <p:spPr>
          <a:xfrm>
            <a:off x="838200" y="2478024"/>
            <a:ext cx="10515600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 top significant gene in control vs 1x sample is the </a:t>
            </a:r>
            <a:r>
              <a:rPr lang="en-US" sz="2200" b="0" i="0" u="none" strike="noStrike">
                <a:effectLst/>
              </a:rPr>
              <a:t>AZU1</a:t>
            </a:r>
            <a:r>
              <a:rPr lang="en-US" sz="2200"/>
              <a:t> gene.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This gene is an important multifunctional inflammatory mediator.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 other gene which is significant is the </a:t>
            </a:r>
            <a:r>
              <a:rPr lang="en-US" sz="2200" i="0">
                <a:effectLst/>
              </a:rPr>
              <a:t>SMPD1 sphingomyelin phosphodiesterase 1 gene.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Any defect in this gene will lead to </a:t>
            </a:r>
            <a:r>
              <a:rPr lang="en-US" sz="2200" b="0" i="0">
                <a:effectLst/>
              </a:rPr>
              <a:t>Niemann-Pick disease</a:t>
            </a:r>
            <a:r>
              <a:rPr lang="en-US" sz="2200" b="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0">
                <a:effectLst/>
              </a:rPr>
              <a:t>Nieman-Pick disease is related to the lysosomal disorder and they do not have a therapy that could cure the disease. [3]</a:t>
            </a:r>
          </a:p>
        </p:txBody>
      </p:sp>
    </p:spTree>
    <p:extLst>
      <p:ext uri="{BB962C8B-B14F-4D97-AF65-F5344CB8AC3E}">
        <p14:creationId xmlns:p14="http://schemas.microsoft.com/office/powerpoint/2010/main" val="300304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71"/>
    </mc:Choice>
    <mc:Fallback xmlns="">
      <p:transition spd="slow" advTm="3347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F359A7-7CC2-4857-8AE2-6C0C822C2515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Pathway Enrichment Analysis </a:t>
            </a:r>
          </a:p>
        </p:txBody>
      </p:sp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975268A1-4EDD-43EC-8AF9-30F422D8C5B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" t="39356" r="5872"/>
          <a:stretch/>
        </p:blipFill>
        <p:spPr bwMode="auto">
          <a:xfrm>
            <a:off x="4783506" y="1313896"/>
            <a:ext cx="7325636" cy="418138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10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32"/>
    </mc:Choice>
    <mc:Fallback xmlns="">
      <p:transition spd="slow" advTm="1623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DD867-7086-43B4-97B4-2DBD86A686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096" t="9879" r="11299" b="4262"/>
          <a:stretch/>
        </p:blipFill>
        <p:spPr>
          <a:xfrm>
            <a:off x="85060" y="318977"/>
            <a:ext cx="11653283" cy="64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2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53"/>
    </mc:Choice>
    <mc:Fallback xmlns="">
      <p:transition spd="slow" advTm="4465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DAC4F-A969-40FE-AC53-3B9FA402F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663" t="9765" r="2324" b="4238"/>
          <a:stretch/>
        </p:blipFill>
        <p:spPr>
          <a:xfrm>
            <a:off x="365051" y="839972"/>
            <a:ext cx="11461898" cy="5624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136B3-A16B-418B-AA56-37CBFA6FAE0D}"/>
              </a:ext>
            </a:extLst>
          </p:cNvPr>
          <p:cNvSpPr txBox="1"/>
          <p:nvPr/>
        </p:nvSpPr>
        <p:spPr>
          <a:xfrm>
            <a:off x="3705446" y="308344"/>
            <a:ext cx="569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Reactome – Pathway in which the genes are involved </a:t>
            </a:r>
          </a:p>
        </p:txBody>
      </p:sp>
    </p:spTree>
    <p:extLst>
      <p:ext uri="{BB962C8B-B14F-4D97-AF65-F5344CB8AC3E}">
        <p14:creationId xmlns:p14="http://schemas.microsoft.com/office/powerpoint/2010/main" val="374076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78"/>
    </mc:Choice>
    <mc:Fallback xmlns="">
      <p:transition spd="slow" advTm="2667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A459-6931-4BFD-8C44-3A2C886C3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7" t="13504" r="29535" b="2450"/>
          <a:stretch/>
        </p:blipFill>
        <p:spPr>
          <a:xfrm>
            <a:off x="202019" y="988829"/>
            <a:ext cx="5550195" cy="5720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A7AC1-A72C-4FC3-8D2D-9B60C24D4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2" t="13504" r="27965" b="60005"/>
          <a:stretch/>
        </p:blipFill>
        <p:spPr>
          <a:xfrm>
            <a:off x="6096000" y="2208914"/>
            <a:ext cx="5837274" cy="2440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61492E-88FE-448A-95BD-818E1A08B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9" t="62691" r="28837" b="25349"/>
          <a:stretch/>
        </p:blipFill>
        <p:spPr>
          <a:xfrm>
            <a:off x="5752213" y="887818"/>
            <a:ext cx="6237767" cy="10579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275BF8-08CD-4D2B-8F5A-3736629CD6D0}"/>
              </a:ext>
            </a:extLst>
          </p:cNvPr>
          <p:cNvSpPr txBox="1"/>
          <p:nvPr/>
        </p:nvSpPr>
        <p:spPr>
          <a:xfrm>
            <a:off x="4049230" y="313810"/>
            <a:ext cx="447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linkClick r:id="rId4"/>
              </a:rPr>
              <a:t>Reactome | Pathway Browser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35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30"/>
    </mc:Choice>
    <mc:Fallback xmlns="">
      <p:transition spd="slow" advTm="2593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Graph on document with pen">
            <a:extLst>
              <a:ext uri="{FF2B5EF4-FFF2-40B4-BE49-F238E27FC236}">
                <a16:creationId xmlns:a16="http://schemas.microsoft.com/office/drawing/2014/main" id="{8FC0E24A-852E-4395-8D7B-0D5B720C6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" r="13524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55777-5DA9-419E-B7AF-CFC56A38D4DF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Further Studies :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F1449-DE9B-4136-ABC7-CF4B0BEE7F9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Try to correlate the obtained significant genes to </a:t>
            </a:r>
            <a:r>
              <a:rPr lang="en-US" sz="1700" b="0">
                <a:effectLst/>
              </a:rPr>
              <a:t>Daphnia pulex and Drosophila melanogaster to observe their changes .</a:t>
            </a: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Extract the top features from all the dataset merge them and see how the samples cluster.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Derive biological interpretation of the results obtained . </a:t>
            </a:r>
          </a:p>
        </p:txBody>
      </p:sp>
    </p:spTree>
    <p:extLst>
      <p:ext uri="{BB962C8B-B14F-4D97-AF65-F5344CB8AC3E}">
        <p14:creationId xmlns:p14="http://schemas.microsoft.com/office/powerpoint/2010/main" val="2560936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1049"/>
    </mc:Choice>
    <mc:Fallback xmlns="">
      <p:transition spd="slow" advTm="3104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8E1C5-A95E-48BF-8DE5-5B58E9C7E40C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References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1. Kate E. Lines, Claude </a:t>
            </a:r>
            <a:r>
              <a:rPr lang="en-US" sz="1600" dirty="0" err="1"/>
              <a:t>Chelala</a:t>
            </a:r>
            <a:r>
              <a:rPr lang="en-US" sz="1600" dirty="0"/>
              <a:t>, </a:t>
            </a:r>
            <a:r>
              <a:rPr lang="en-US" sz="1600" dirty="0" err="1"/>
              <a:t>Branko</a:t>
            </a:r>
            <a:r>
              <a:rPr lang="en-US" sz="1600" dirty="0"/>
              <a:t> </a:t>
            </a:r>
            <a:r>
              <a:rPr lang="en-US" sz="1600" dirty="0" err="1"/>
              <a:t>Dmitrovic</a:t>
            </a:r>
            <a:r>
              <a:rPr lang="en-US" sz="1600" dirty="0"/>
              <a:t>, </a:t>
            </a:r>
            <a:r>
              <a:rPr lang="en-US" sz="1600" dirty="0" err="1"/>
              <a:t>Nilukshi</a:t>
            </a:r>
            <a:r>
              <a:rPr lang="en-US" sz="1600" dirty="0"/>
              <a:t> Wijesuriya, Hemant M. Kocher, John F. Marshall, Tatjana Crnogorac-Jurcevic,S100P-Binding Protein, S100PBP, Mediates Adhesion through Regulation of Cathepsin Z in Pancreatic Cancer </a:t>
            </a:r>
            <a:r>
              <a:rPr lang="en-US" sz="1600" dirty="0" err="1"/>
              <a:t>Cells,The</a:t>
            </a:r>
            <a:r>
              <a:rPr lang="en-US" sz="1600" dirty="0"/>
              <a:t> American Journal of </a:t>
            </a:r>
            <a:r>
              <a:rPr lang="en-US" sz="1600" dirty="0" err="1"/>
              <a:t>Pathology,Volume</a:t>
            </a:r>
            <a:r>
              <a:rPr lang="en-US" sz="1600" dirty="0"/>
              <a:t> 180, Issue 4,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2.</a:t>
            </a:r>
            <a:r>
              <a:rPr lang="en-US" sz="1600" b="0" i="0" dirty="0">
                <a:effectLst/>
              </a:rPr>
              <a:t> Al Amri, W.S., Baxter, D.E., </a:t>
            </a:r>
            <a:r>
              <a:rPr lang="en-US" sz="1600" b="0" i="0" dirty="0" err="1">
                <a:effectLst/>
              </a:rPr>
              <a:t>Hanby</a:t>
            </a:r>
            <a:r>
              <a:rPr lang="en-US" sz="1600" b="0" i="0" dirty="0">
                <a:effectLst/>
              </a:rPr>
              <a:t>, A.M. </a:t>
            </a:r>
            <a:r>
              <a:rPr lang="en-US" sz="1600" b="0" i="1" dirty="0">
                <a:effectLst/>
              </a:rPr>
              <a:t>et al.</a:t>
            </a:r>
            <a:r>
              <a:rPr lang="en-US" sz="1600" b="0" i="0" dirty="0">
                <a:effectLst/>
              </a:rPr>
              <a:t> Identification of candidate mediators of </a:t>
            </a:r>
            <a:r>
              <a:rPr lang="en-US" sz="1600" b="0" i="0" dirty="0" err="1">
                <a:effectLst/>
              </a:rPr>
              <a:t>chemoresponse</a:t>
            </a:r>
            <a:r>
              <a:rPr lang="en-US" sz="1600" b="0" i="0" dirty="0">
                <a:effectLst/>
              </a:rPr>
              <a:t> in breast cancer through therapy-driven selection of somatic variants. </a:t>
            </a:r>
            <a:r>
              <a:rPr lang="en-US" sz="1600" b="0" i="1" dirty="0">
                <a:effectLst/>
              </a:rPr>
              <a:t>Breast Cancer Res Treat</a:t>
            </a:r>
            <a:r>
              <a:rPr lang="en-US" sz="1600" b="0" i="0" dirty="0">
                <a:effectLst/>
              </a:rPr>
              <a:t> </a:t>
            </a:r>
            <a:r>
              <a:rPr lang="en-US" sz="1600" b="1" i="0" dirty="0">
                <a:effectLst/>
              </a:rPr>
              <a:t>183, </a:t>
            </a:r>
            <a:r>
              <a:rPr lang="en-US" sz="1600" b="0" i="0" dirty="0">
                <a:effectLst/>
              </a:rPr>
              <a:t>607–616 (2020). Al Amri, W.S., Baxter, D.E., </a:t>
            </a:r>
            <a:r>
              <a:rPr lang="en-US" sz="1600" b="0" i="0" dirty="0" err="1">
                <a:effectLst/>
              </a:rPr>
              <a:t>Hanby</a:t>
            </a:r>
            <a:r>
              <a:rPr lang="en-US" sz="1600" b="0" i="0" dirty="0">
                <a:effectLst/>
              </a:rPr>
              <a:t>, A.M. </a:t>
            </a:r>
            <a:r>
              <a:rPr lang="en-US" sz="1600" b="0" i="1" dirty="0">
                <a:effectLst/>
              </a:rPr>
              <a:t>et al.</a:t>
            </a:r>
            <a:r>
              <a:rPr lang="en-US" sz="1600" b="0" i="0" dirty="0">
                <a:effectLst/>
              </a:rPr>
              <a:t> Identification of candidate mediators of </a:t>
            </a:r>
            <a:r>
              <a:rPr lang="en-US" sz="1600" b="0" i="0" dirty="0" err="1">
                <a:effectLst/>
              </a:rPr>
              <a:t>chemoresponse</a:t>
            </a:r>
            <a:r>
              <a:rPr lang="en-US" sz="1600" b="0" i="0" dirty="0">
                <a:effectLst/>
              </a:rPr>
              <a:t> in breast cancer through therapy-driven selection of somatic variants. </a:t>
            </a:r>
            <a:r>
              <a:rPr lang="en-US" sz="1600" b="0" i="1" dirty="0">
                <a:effectLst/>
              </a:rPr>
              <a:t>Breast Cancer Res Treat</a:t>
            </a:r>
            <a:r>
              <a:rPr lang="en-US" sz="1600" b="0" i="0" dirty="0">
                <a:effectLst/>
              </a:rPr>
              <a:t> </a:t>
            </a:r>
            <a:r>
              <a:rPr lang="en-US" sz="1600" b="1" i="0" dirty="0">
                <a:effectLst/>
              </a:rPr>
              <a:t>183, </a:t>
            </a:r>
            <a:r>
              <a:rPr lang="en-US" sz="1600" b="0" i="0" dirty="0">
                <a:effectLst/>
              </a:rPr>
              <a:t>607–616 (2020).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3. </a:t>
            </a:r>
            <a:r>
              <a:rPr lang="en-US" sz="1600" b="0" i="0" dirty="0">
                <a:effectLst/>
              </a:rPr>
              <a:t>Patterson M. Niemann-Pick Disease Type C. 2000 Jan 26 [Updated 2020 Dec 10]. In: Adam MP, </a:t>
            </a:r>
            <a:r>
              <a:rPr lang="en-US" sz="1600" b="0" i="0" dirty="0" err="1">
                <a:effectLst/>
              </a:rPr>
              <a:t>Ardinger</a:t>
            </a:r>
            <a:r>
              <a:rPr lang="en-US" sz="1600" b="0" i="0" dirty="0">
                <a:effectLst/>
              </a:rPr>
              <a:t> HH, </a:t>
            </a:r>
            <a:r>
              <a:rPr lang="en-US" sz="1600" b="0" i="0" dirty="0" err="1">
                <a:effectLst/>
              </a:rPr>
              <a:t>Pagon</a:t>
            </a:r>
            <a:r>
              <a:rPr lang="en-US" sz="1600" b="0" i="0" dirty="0">
                <a:effectLst/>
              </a:rPr>
              <a:t> RA, et al., editors. </a:t>
            </a:r>
            <a:r>
              <a:rPr lang="en-US" sz="1600" b="0" i="0" dirty="0" err="1">
                <a:effectLst/>
              </a:rPr>
              <a:t>GeneReviews</a:t>
            </a:r>
            <a:r>
              <a:rPr lang="en-US" sz="1600" b="0" i="0" dirty="0">
                <a:effectLst/>
              </a:rPr>
              <a:t>® [Internet]. Seattle (WA): University of Washington, Seattle; 1993-2021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884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3"/>
    </mc:Choice>
    <mc:Fallback xmlns="">
      <p:transition spd="slow" advTm="199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51701-E87E-4DF5-B13C-88907888AF7D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Negative  Metabolome Clustering – PLS DA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0F8DF-5CBB-4C59-BAC6-BB71E13EACC0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"/>
          <a:stretch/>
        </p:blipFill>
        <p:spPr bwMode="auto">
          <a:xfrm>
            <a:off x="2312256" y="1675227"/>
            <a:ext cx="7567487" cy="439419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295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5"/>
    </mc:Choice>
    <mc:Fallback xmlns="">
      <p:transition spd="slow" advTm="1780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5DA7E-FBC5-4AA2-9CD4-01D1F0386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612"/>
          <a:stretch/>
        </p:blipFill>
        <p:spPr>
          <a:xfrm>
            <a:off x="1158949" y="1244009"/>
            <a:ext cx="9338930" cy="5359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7D3AF1-B2C2-4144-96DC-F145639EC881}"/>
              </a:ext>
            </a:extLst>
          </p:cNvPr>
          <p:cNvSpPr txBox="1"/>
          <p:nvPr/>
        </p:nvSpPr>
        <p:spPr>
          <a:xfrm>
            <a:off x="3584058" y="574159"/>
            <a:ext cx="425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	RNA sequence  count data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98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69"/>
    </mc:Choice>
    <mc:Fallback xmlns="">
      <p:transition spd="slow" advTm="154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6E872-118F-4B93-B239-10FB94AD6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6819"/>
          <a:stretch/>
        </p:blipFill>
        <p:spPr>
          <a:xfrm>
            <a:off x="1119188" y="1690577"/>
            <a:ext cx="4791075" cy="3605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CC15A9-8475-43A5-AE7F-40F1FF784C53}"/>
              </a:ext>
            </a:extLst>
          </p:cNvPr>
          <p:cNvSpPr txBox="1"/>
          <p:nvPr/>
        </p:nvSpPr>
        <p:spPr>
          <a:xfrm>
            <a:off x="1119188" y="4546600"/>
            <a:ext cx="4791075" cy="7493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>
                <a:solidFill>
                  <a:srgbClr val="FFFFFF"/>
                </a:solidFill>
              </a:rPr>
              <a:t>Positive Metabolome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61415-5053-4C50-8672-2CFDFB6FE551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6790" b="-1"/>
          <a:stretch/>
        </p:blipFill>
        <p:spPr bwMode="auto">
          <a:xfrm>
            <a:off x="5978525" y="1690577"/>
            <a:ext cx="5091113" cy="360532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C24F96-3E16-4E0E-83ED-A875EEFD221A}"/>
              </a:ext>
            </a:extLst>
          </p:cNvPr>
          <p:cNvSpPr txBox="1"/>
          <p:nvPr/>
        </p:nvSpPr>
        <p:spPr>
          <a:xfrm>
            <a:off x="5978525" y="4546600"/>
            <a:ext cx="5091113" cy="7493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>
                <a:solidFill>
                  <a:srgbClr val="FFFFFF"/>
                </a:solidFill>
              </a:rPr>
              <a:t>Negative Metabolome </a:t>
            </a:r>
          </a:p>
        </p:txBody>
      </p:sp>
    </p:spTree>
    <p:extLst>
      <p:ext uri="{BB962C8B-B14F-4D97-AF65-F5344CB8AC3E}">
        <p14:creationId xmlns:p14="http://schemas.microsoft.com/office/powerpoint/2010/main" val="292574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60"/>
    </mc:Choice>
    <mc:Fallback xmlns="">
      <p:transition spd="slow" advTm="3336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A0CB86-78CC-4F83-B35B-89D4FE8922C1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samples cluster distinctively in the RNA sequence count data.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5B5AE-B7BA-4F21-9FAA-01D97B59A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8210"/>
          <a:stretch/>
        </p:blipFill>
        <p:spPr>
          <a:xfrm>
            <a:off x="5405862" y="1201478"/>
            <a:ext cx="6019331" cy="48484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281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58"/>
    </mc:Choice>
    <mc:Fallback xmlns="">
      <p:transition spd="slow" advTm="244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1A7F1-9566-45DB-89FB-DE4825EDD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233"/>
          <a:stretch/>
        </p:blipFill>
        <p:spPr>
          <a:xfrm>
            <a:off x="238125" y="-1"/>
            <a:ext cx="6353176" cy="3774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66E537-B559-49A8-AB82-7CFB7B901576}"/>
              </a:ext>
            </a:extLst>
          </p:cNvPr>
          <p:cNvSpPr txBox="1"/>
          <p:nvPr/>
        </p:nvSpPr>
        <p:spPr>
          <a:xfrm>
            <a:off x="1888039" y="4143375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Positive Metabolome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463A7-1CAC-4D68-905C-12AB18DAEA6C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4"/>
          <a:stretch/>
        </p:blipFill>
        <p:spPr bwMode="auto">
          <a:xfrm>
            <a:off x="6096000" y="3641195"/>
            <a:ext cx="6028055" cy="32168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8E7DF-8261-40F1-9549-446582FD27C3}"/>
              </a:ext>
            </a:extLst>
          </p:cNvPr>
          <p:cNvSpPr txBox="1"/>
          <p:nvPr/>
        </p:nvSpPr>
        <p:spPr>
          <a:xfrm>
            <a:off x="7210425" y="3032139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Negative Metabolome </a:t>
            </a:r>
          </a:p>
        </p:txBody>
      </p:sp>
    </p:spTree>
    <p:extLst>
      <p:ext uri="{BB962C8B-B14F-4D97-AF65-F5344CB8AC3E}">
        <p14:creationId xmlns:p14="http://schemas.microsoft.com/office/powerpoint/2010/main" val="274581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0"/>
    </mc:Choice>
    <mc:Fallback xmlns="">
      <p:transition spd="slow" advTm="2843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A16669-297C-47DE-973C-D1C19C8A08A2}"/>
              </a:ext>
            </a:extLst>
          </p:cNvPr>
          <p:cNvSpPr txBox="1"/>
          <p:nvPr/>
        </p:nvSpPr>
        <p:spPr>
          <a:xfrm>
            <a:off x="648930" y="2438400"/>
            <a:ext cx="4944151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RNA sequence count data   classification with the background  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E9BB9-DB40-46C4-AD00-16F6ADAC2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937" r="756"/>
          <a:stretch/>
        </p:blipFill>
        <p:spPr>
          <a:xfrm>
            <a:off x="6904709" y="2251010"/>
            <a:ext cx="4475531" cy="235273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4473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94"/>
    </mc:Choice>
    <mc:Fallback xmlns="">
      <p:transition spd="slow" advTm="128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D9E52-944E-4977-957C-296B49FD2BA6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Extract the top features doing IRF on the RNA sequence count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040C3-8FD4-4F0E-A765-BFEEED53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907" t="18382" r="29186" b="2287"/>
          <a:stretch/>
        </p:blipFill>
        <p:spPr>
          <a:xfrm>
            <a:off x="5703344" y="843533"/>
            <a:ext cx="5313185" cy="52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75"/>
    </mc:Choice>
    <mc:Fallback xmlns="">
      <p:transition spd="slow" advTm="2347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815</Words>
  <Application>Microsoft Office PowerPoint</Application>
  <PresentationFormat>Widescreen</PresentationFormat>
  <Paragraphs>70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 Roshan Shafiha (MSc Bioinformatics FT)</dc:creator>
  <cp:lastModifiedBy>. Roshan Shafiha (MSc Bioinformatics FT)</cp:lastModifiedBy>
  <cp:revision>45</cp:revision>
  <dcterms:created xsi:type="dcterms:W3CDTF">2021-03-18T17:24:24Z</dcterms:created>
  <dcterms:modified xsi:type="dcterms:W3CDTF">2021-03-27T00:41:54Z</dcterms:modified>
</cp:coreProperties>
</file>